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sldIdLst>
    <p:sldId id="275" r:id="rId2"/>
    <p:sldId id="337" r:id="rId3"/>
    <p:sldId id="338" r:id="rId4"/>
    <p:sldId id="336" r:id="rId5"/>
    <p:sldId id="335" r:id="rId6"/>
    <p:sldId id="339" r:id="rId7"/>
    <p:sldId id="340" r:id="rId8"/>
    <p:sldId id="334" r:id="rId9"/>
    <p:sldId id="341" r:id="rId10"/>
    <p:sldId id="342" r:id="rId11"/>
    <p:sldId id="343" r:id="rId12"/>
    <p:sldId id="344" r:id="rId13"/>
    <p:sldId id="259" r:id="rId14"/>
    <p:sldId id="261" r:id="rId15"/>
    <p:sldId id="286" r:id="rId16"/>
    <p:sldId id="278" r:id="rId17"/>
    <p:sldId id="266" r:id="rId18"/>
    <p:sldId id="309" r:id="rId19"/>
    <p:sldId id="283" r:id="rId20"/>
    <p:sldId id="273" r:id="rId21"/>
    <p:sldId id="323" r:id="rId22"/>
    <p:sldId id="316" r:id="rId23"/>
    <p:sldId id="317" r:id="rId24"/>
    <p:sldId id="267" r:id="rId25"/>
    <p:sldId id="296" r:id="rId26"/>
    <p:sldId id="310" r:id="rId27"/>
    <p:sldId id="345" r:id="rId28"/>
    <p:sldId id="298" r:id="rId29"/>
    <p:sldId id="313" r:id="rId30"/>
    <p:sldId id="314" r:id="rId31"/>
    <p:sldId id="346" r:id="rId32"/>
    <p:sldId id="347" r:id="rId33"/>
    <p:sldId id="311" r:id="rId34"/>
    <p:sldId id="287" r:id="rId35"/>
    <p:sldId id="285" r:id="rId36"/>
    <p:sldId id="268" r:id="rId37"/>
    <p:sldId id="276" r:id="rId38"/>
    <p:sldId id="277" r:id="rId39"/>
    <p:sldId id="274" r:id="rId40"/>
    <p:sldId id="271" r:id="rId41"/>
    <p:sldId id="272" r:id="rId42"/>
    <p:sldId id="297" r:id="rId43"/>
    <p:sldId id="269" r:id="rId44"/>
    <p:sldId id="270" r:id="rId45"/>
    <p:sldId id="279" r:id="rId46"/>
    <p:sldId id="293" r:id="rId47"/>
    <p:sldId id="315" r:id="rId48"/>
    <p:sldId id="318" r:id="rId49"/>
    <p:sldId id="319" r:id="rId50"/>
    <p:sldId id="320" r:id="rId51"/>
    <p:sldId id="321" r:id="rId52"/>
    <p:sldId id="322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2F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4588" autoAdjust="0"/>
    <p:restoredTop sz="86391" autoAdjust="0"/>
  </p:normalViewPr>
  <p:slideViewPr>
    <p:cSldViewPr>
      <p:cViewPr varScale="1">
        <p:scale>
          <a:sx n="74" d="100"/>
          <a:sy n="74" d="100"/>
        </p:scale>
        <p:origin x="-103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9.xml"/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5BEC-1904-4796-8A29-CA7C57AE85D8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B7208-DA38-4919-A3A6-9763043DF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B7208-DA38-4919-A3A6-9763043DFC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02745F-70C2-4D68-924C-5BCE70920B32}" type="slidenum">
              <a:rPr lang="en-US"/>
              <a:pPr/>
              <a:t>56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 and Randy: here is a simple way arounf the issue that Daniel and I discussed this morning: convert “OPEN WATER” cells to “WOODY WETLAND”.  That is not to say that each of these cells is truly representative of woody wetland, but it will force SWB to calculate a midrange recharge value rather than kicking out zero recharge.  Probably not a bad approximation for northern MI and WI.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46DE0-52F4-4CBD-9C03-CA5FA9CB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7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33788"/>
            <a:ext cx="4038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27215A0-E734-417D-A78F-0982B8BAED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>
            <a:lvl1pPr>
              <a:defRPr sz="320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53400" cy="5060160"/>
          </a:xfrm>
        </p:spPr>
        <p:txBody>
          <a:bodyPr/>
          <a:lstStyle>
            <a:lvl2pPr marL="912114" indent="-457200">
              <a:buClr>
                <a:schemeClr val="tx1"/>
              </a:buClr>
              <a:buFont typeface="Wingdings" pitchFamily="2" charset="2"/>
              <a:buChar char="§"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6675"/>
            <a:ext cx="30480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m/tm6-a31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3000" y="4419600"/>
            <a:ext cx="3962400" cy="1981200"/>
          </a:xfrm>
        </p:spPr>
        <p:txBody>
          <a:bodyPr/>
          <a:lstStyle/>
          <a:p>
            <a:pPr algn="ctr"/>
            <a:r>
              <a:rPr lang="en-US" sz="2800" dirty="0" smtClean="0"/>
              <a:t>August 6, 2012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Steve Westenbroek</a:t>
            </a:r>
            <a:br>
              <a:rPr lang="en-US" sz="2800" dirty="0" smtClean="0"/>
            </a:br>
            <a:r>
              <a:rPr lang="en-US" sz="1800" dirty="0" smtClean="0"/>
              <a:t>Wisconsin Water Science Center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584121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  <a:cs typeface="Courier New" pitchFamily="49" charset="0"/>
              </a:rPr>
              <a:t>Theory and application of </a:t>
            </a:r>
          </a:p>
          <a:p>
            <a:r>
              <a:rPr lang="en-US" sz="13800" dirty="0" smtClean="0">
                <a:latin typeface="+mj-lt"/>
                <a:cs typeface="Courier New" pitchFamily="49" charset="0"/>
              </a:rPr>
              <a:t> </a:t>
            </a:r>
            <a:r>
              <a:rPr lang="en-US" sz="13800" dirty="0" err="1" smtClean="0">
                <a:latin typeface="Courier New" pitchFamily="49" charset="0"/>
                <a:cs typeface="Courier New" pitchFamily="49" charset="0"/>
              </a:rPr>
              <a:t>swb</a:t>
            </a:r>
            <a:endParaRPr lang="en-US" sz="13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3200" dirty="0" smtClean="0">
                <a:latin typeface="+mj-lt"/>
                <a:cs typeface="Courier New" pitchFamily="49" charset="0"/>
              </a:rPr>
              <a:t>(Soil-Water-Balance Model)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5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304800" y="3217769"/>
            <a:ext cx="4572000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3:</a:t>
            </a:r>
            <a:br>
              <a:rPr lang="en-US" sz="6600" dirty="0" smtClean="0"/>
            </a:br>
            <a:r>
              <a:rPr lang="en-US" sz="3600" i="1" dirty="0" smtClean="0"/>
              <a:t>simple application example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data sources</a:t>
            </a:r>
          </a:p>
          <a:p>
            <a:r>
              <a:rPr lang="en-US" sz="3200" dirty="0" smtClean="0"/>
              <a:t>data wrangling</a:t>
            </a:r>
          </a:p>
          <a:p>
            <a:pPr lvl="1"/>
            <a:r>
              <a:rPr lang="en-US" sz="2800" dirty="0" smtClean="0"/>
              <a:t>gridded data</a:t>
            </a:r>
          </a:p>
          <a:p>
            <a:pPr lvl="1"/>
            <a:r>
              <a:rPr lang="en-US" sz="2800" dirty="0" smtClean="0"/>
              <a:t>tabular data</a:t>
            </a:r>
          </a:p>
          <a:p>
            <a:r>
              <a:rPr lang="en-US" sz="3200" dirty="0" smtClean="0"/>
              <a:t>other considerations:</a:t>
            </a:r>
          </a:p>
          <a:p>
            <a:pPr lvl="1"/>
            <a:r>
              <a:rPr lang="en-US" sz="2800" dirty="0" smtClean="0"/>
              <a:t>grid cell resolution</a:t>
            </a:r>
          </a:p>
          <a:p>
            <a:pPr lvl="1"/>
            <a:r>
              <a:rPr lang="en-US" sz="2800" dirty="0" smtClean="0"/>
              <a:t>representation of land use and soils</a:t>
            </a:r>
          </a:p>
        </p:txBody>
      </p:sp>
    </p:spTree>
    <p:extLst>
      <p:ext uri="{BB962C8B-B14F-4D97-AF65-F5344CB8AC3E}">
        <p14:creationId xmlns:p14="http://schemas.microsoft.com/office/powerpoint/2010/main" val="25812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4:</a:t>
            </a:r>
            <a:br>
              <a:rPr lang="en-US" sz="6600" dirty="0" smtClean="0"/>
            </a:br>
            <a:r>
              <a:rPr lang="en-US" sz="3600" i="1" dirty="0" smtClean="0"/>
              <a:t>tools, tips, and tricks for more advanced applications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788440"/>
            <a:ext cx="7010400" cy="345996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gridded precipitation and temperature grids</a:t>
            </a:r>
          </a:p>
          <a:p>
            <a:r>
              <a:rPr lang="en-US" sz="3200" dirty="0" err="1" smtClean="0"/>
              <a:t>netCDF</a:t>
            </a:r>
            <a:r>
              <a:rPr lang="en-US" sz="3200" dirty="0" smtClean="0"/>
              <a:t>(!)</a:t>
            </a:r>
          </a:p>
          <a:p>
            <a:r>
              <a:rPr lang="en-US" sz="3200" dirty="0" smtClean="0"/>
              <a:t>PEST</a:t>
            </a:r>
          </a:p>
          <a:p>
            <a:r>
              <a:rPr lang="en-US" sz="3200" dirty="0" smtClean="0"/>
              <a:t>use of irrigation module</a:t>
            </a:r>
          </a:p>
          <a:p>
            <a:r>
              <a:rPr lang="en-US" sz="3200" dirty="0" smtClean="0"/>
              <a:t>accessing </a:t>
            </a:r>
            <a:r>
              <a:rPr lang="en-US" sz="3200" dirty="0" err="1" smtClean="0"/>
              <a:t>swb</a:t>
            </a:r>
            <a:r>
              <a:rPr lang="en-US" sz="3200" dirty="0" smtClean="0"/>
              <a:t> output:</a:t>
            </a:r>
          </a:p>
          <a:p>
            <a:pPr lvl="1"/>
            <a:r>
              <a:rPr lang="en-US" sz="2800" dirty="0" err="1" smtClean="0"/>
              <a:t>swbstats</a:t>
            </a:r>
            <a:r>
              <a:rPr lang="en-US" sz="2800" dirty="0" smtClean="0"/>
              <a:t>, R/Python modules</a:t>
            </a:r>
          </a:p>
          <a:p>
            <a:r>
              <a:rPr lang="en-US" sz="3200" dirty="0" smtClean="0"/>
              <a:t>what to do when </a:t>
            </a:r>
            <a:r>
              <a:rPr lang="en-US" sz="3200" dirty="0" err="1" smtClean="0"/>
              <a:t>swb</a:t>
            </a:r>
            <a:r>
              <a:rPr lang="en-US" sz="3200" dirty="0" smtClean="0"/>
              <a:t> bombs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200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4.5:</a:t>
            </a:r>
            <a:br>
              <a:rPr lang="en-US" sz="6600" dirty="0" smtClean="0"/>
            </a:br>
            <a:r>
              <a:rPr lang="en-US" sz="3600" i="1" dirty="0" smtClean="0"/>
              <a:t>future of </a:t>
            </a:r>
            <a:r>
              <a:rPr lang="en-US" sz="3600" i="1" dirty="0" err="1" smtClean="0"/>
              <a:t>swb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Doxygen</a:t>
            </a:r>
            <a:r>
              <a:rPr lang="en-US" sz="3200" dirty="0" smtClean="0"/>
              <a:t> and documentation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and collaboration</a:t>
            </a:r>
          </a:p>
          <a:p>
            <a:r>
              <a:rPr lang="en-US" sz="3200" dirty="0" smtClean="0"/>
              <a:t>@TODO list</a:t>
            </a:r>
          </a:p>
          <a:p>
            <a:r>
              <a:rPr lang="en-US" sz="3200" dirty="0" smtClean="0"/>
              <a:t>features vs. performance</a:t>
            </a:r>
          </a:p>
        </p:txBody>
      </p:sp>
    </p:spTree>
    <p:extLst>
      <p:ext uri="{BB962C8B-B14F-4D97-AF65-F5344CB8AC3E}">
        <p14:creationId xmlns:p14="http://schemas.microsoft.com/office/powerpoint/2010/main" val="37424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what is </a:t>
            </a:r>
            <a:r>
              <a:rPr lang="en-US" sz="4000" dirty="0" err="1" smtClean="0"/>
              <a:t>swb</a:t>
            </a:r>
            <a:r>
              <a:rPr lang="en-US" sz="4000" dirty="0" smtClean="0"/>
              <a:t>?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419600" cy="50593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grid-based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modified </a:t>
            </a:r>
            <a:r>
              <a:rPr lang="en-US" sz="2800" dirty="0" err="1" smtClean="0"/>
              <a:t>Thornthwaite</a:t>
            </a:r>
            <a:r>
              <a:rPr lang="en-US" sz="2800" dirty="0" smtClean="0"/>
              <a:t>-Mather approach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daily </a:t>
            </a:r>
            <a:r>
              <a:rPr lang="en-US" sz="2800" dirty="0" err="1" smtClean="0"/>
              <a:t>timestep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accounts for: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snow accumulation / melting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err="1" smtClean="0"/>
              <a:t>runon</a:t>
            </a:r>
            <a:r>
              <a:rPr lang="en-US" sz="1800" dirty="0" smtClean="0"/>
              <a:t> / runoff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interception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evapotranspiration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runoff from frozen ground 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35816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4827155" y="5683250"/>
            <a:ext cx="325004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http://pubs.usgs.gov/tm/tm6-a31/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7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76" y="1181940"/>
            <a:ext cx="6990248" cy="537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Performs water balance for each grid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58" y="3539748"/>
            <a:ext cx="1577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6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0" y="2625348"/>
            <a:ext cx="15922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0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8" y="1734722"/>
            <a:ext cx="15875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1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6" y="857301"/>
            <a:ext cx="158432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2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4800600"/>
            <a:ext cx="1631950" cy="188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0" y="917195"/>
            <a:ext cx="1855363" cy="209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211" r="30917" b="6079"/>
          <a:stretch/>
        </p:blipFill>
        <p:spPr bwMode="auto">
          <a:xfrm>
            <a:off x="6140821" y="4116476"/>
            <a:ext cx="2425626" cy="256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0504" y="1034268"/>
            <a:ext cx="2502588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Soil hydrologic group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524" y="1905000"/>
            <a:ext cx="2040923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D8 flow direction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249" y="2649122"/>
            <a:ext cx="185292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Available water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content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743" y="3563522"/>
            <a:ext cx="196558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Land use / land 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cover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8921" y="457200"/>
            <a:ext cx="252035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Potential recharge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1" y="5562601"/>
            <a:ext cx="3558326" cy="87715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Gridded or tabular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daily precipitation, minimum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maximum air temperature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1045615">
            <a:off x="4569799" y="5334000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428333">
            <a:off x="4719682" y="4686299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1409" y="3505944"/>
            <a:ext cx="788978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swb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6619211">
            <a:off x="7132190" y="3221368"/>
            <a:ext cx="442888" cy="23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is easy to begin using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56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4572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designed from the start for groundwater problems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915918"/>
            <a:ext cx="6429376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730" y="6019800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Dripps</a:t>
            </a:r>
            <a:r>
              <a:rPr lang="en-US" i="1" dirty="0" smtClean="0"/>
              <a:t>, 2003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011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r>
              <a:rPr lang="en-US" sz="3600" dirty="0" err="1" smtClean="0"/>
              <a:t>swb</a:t>
            </a:r>
            <a:r>
              <a:rPr lang="en-US" sz="3600" dirty="0" smtClean="0"/>
              <a:t> designed to work with PEST</a:t>
            </a:r>
          </a:p>
        </p:txBody>
      </p:sp>
      <p:pic>
        <p:nvPicPr>
          <p:cNvPr id="169988" name="Picture 4" descr="snow_0314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9" name="Picture 5" descr="snow_01102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85813"/>
            <a:ext cx="4343400" cy="27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 descr="snow_01232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1" name="Picture 7" descr="snow_02252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80645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3" name="Text Box 9"/>
          <p:cNvSpPr txBox="1">
            <a:spLocks noChangeArrowheads="1"/>
          </p:cNvSpPr>
          <p:nvPr/>
        </p:nvSpPr>
        <p:spPr bwMode="auto">
          <a:xfrm>
            <a:off x="286385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525780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731520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80645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286385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25780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731520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137160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10, 2000</a:t>
            </a: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88645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23, 2000</a:t>
            </a: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1371600" y="3733800"/>
            <a:ext cx="21145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February 25, 2000</a:t>
            </a:r>
          </a:p>
        </p:txBody>
      </p:sp>
      <p:sp>
        <p:nvSpPr>
          <p:cNvPr id="170003" name="Text Box 19"/>
          <p:cNvSpPr txBox="1">
            <a:spLocks noChangeArrowheads="1"/>
          </p:cNvSpPr>
          <p:nvPr/>
        </p:nvSpPr>
        <p:spPr bwMode="auto">
          <a:xfrm>
            <a:off x="5886450" y="3733800"/>
            <a:ext cx="18097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March 14, 2000</a:t>
            </a:r>
          </a:p>
        </p:txBody>
      </p:sp>
    </p:spTree>
    <p:extLst>
      <p:ext uri="{BB962C8B-B14F-4D97-AF65-F5344CB8AC3E}">
        <p14:creationId xmlns:p14="http://schemas.microsoft.com/office/powerpoint/2010/main" val="28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668" y="2895600"/>
            <a:ext cx="6781800" cy="1316736"/>
          </a:xfrm>
        </p:spPr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was designed to be easily modified!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1371600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version: ported to Fortran 95/2003</a:t>
            </a:r>
            <a:endParaRPr lang="en-US" sz="4000" b="1" dirty="0" smtClean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0985" y="2743200"/>
            <a:ext cx="4648199" cy="34163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Co-conspirators:</a:t>
            </a:r>
          </a:p>
          <a:p>
            <a:pPr lvl="1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Dripps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Randy Hunt</a:t>
            </a: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Kelson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Bradbury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16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91" y="3463176"/>
            <a:ext cx="4734409" cy="324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contaminated sediments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4180">
            <a:off x="472850" y="4671790"/>
            <a:ext cx="2819484" cy="148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9156"/>
          <a:stretch/>
        </p:blipFill>
        <p:spPr>
          <a:xfrm>
            <a:off x="3875467" y="990600"/>
            <a:ext cx="2601533" cy="2780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393">
            <a:off x="6563761" y="2524345"/>
            <a:ext cx="2061556" cy="332509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2"/>
          <a:stretch/>
        </p:blipFill>
        <p:spPr>
          <a:xfrm rot="20959131">
            <a:off x="584132" y="965159"/>
            <a:ext cx="2796513" cy="3275624"/>
          </a:xfrm>
        </p:spPr>
      </p:pic>
    </p:spTree>
    <p:extLst>
      <p:ext uri="{BB962C8B-B14F-4D97-AF65-F5344CB8AC3E}">
        <p14:creationId xmlns:p14="http://schemas.microsoft.com/office/powerpoint/2010/main" val="35536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01612"/>
            <a:ext cx="4419600" cy="331788"/>
          </a:xfrm>
        </p:spPr>
        <p:txBody>
          <a:bodyPr/>
          <a:lstStyle/>
          <a:p>
            <a:r>
              <a:rPr lang="en-US" sz="2000" dirty="0"/>
              <a:t>Mean Annual Recharge: </a:t>
            </a:r>
            <a:r>
              <a:rPr lang="en-US" sz="2000" dirty="0" smtClean="0"/>
              <a:t>1901-2000</a:t>
            </a:r>
            <a:endParaRPr lang="en-US" sz="2000" dirty="0"/>
          </a:p>
        </p:txBody>
      </p:sp>
      <p:pic>
        <p:nvPicPr>
          <p:cNvPr id="20488" name="Picture 8" descr="MEAN_RECHARGE1901_20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90" name="Picture 10" descr="MEAN_RECHARGE1901_20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260725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105400" y="1103313"/>
            <a:ext cx="17304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1992 Land Use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105400" y="4114800"/>
            <a:ext cx="31863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“Predevelopment” Land Use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470525" y="4605338"/>
            <a:ext cx="3063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7.34 </a:t>
            </a:r>
            <a:r>
              <a:rPr lang="en-US" sz="1600" b="1" dirty="0"/>
              <a:t>inches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5410200" y="1524000"/>
            <a:ext cx="312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</a:t>
            </a:r>
          </a:p>
          <a:p>
            <a:r>
              <a:rPr lang="en-US" sz="1600" b="1" dirty="0" smtClean="0"/>
              <a:t>6.94 </a:t>
            </a:r>
            <a:r>
              <a:rPr lang="en-US" sz="1600" b="1" dirty="0"/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8642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7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6553200" y="274638"/>
            <a:ext cx="2438400" cy="944562"/>
          </a:xfrm>
        </p:spPr>
        <p:txBody>
          <a:bodyPr/>
          <a:lstStyle/>
          <a:p>
            <a:r>
              <a:rPr lang="en-US" sz="2400"/>
              <a:t>Ratio: SWB to Qb (Q90 regression)</a:t>
            </a:r>
          </a:p>
        </p:txBody>
      </p:sp>
      <p:pic>
        <p:nvPicPr>
          <p:cNvPr id="515086" name="Picture 14" descr="rech_8augv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5936" r="12852" b="2071"/>
          <a:stretch>
            <a:fillRect/>
          </a:stretch>
        </p:blipFill>
        <p:spPr>
          <a:xfrm>
            <a:off x="152400" y="152400"/>
            <a:ext cx="6130925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8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9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 summary for 8 August 2007 – Run #2</a:t>
            </a:r>
          </a:p>
        </p:txBody>
      </p:sp>
      <p:pic>
        <p:nvPicPr>
          <p:cNvPr id="513039" name="Picture 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838200"/>
            <a:ext cx="8534400" cy="579755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81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was able to do a reasonable job matching Q90-based recharge estimates</a:t>
            </a:r>
            <a:endParaRPr lang="en-US" dirty="0"/>
          </a:p>
        </p:txBody>
      </p:sp>
      <p:pic>
        <p:nvPicPr>
          <p:cNvPr id="508947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4740"/>
            <a:ext cx="7343438" cy="350086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08950" name="Picture 2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381125"/>
            <a:ext cx="4029075" cy="25812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8952" name="Text Box 24"/>
          <p:cNvSpPr txBox="1">
            <a:spLocks noChangeArrowheads="1"/>
          </p:cNvSpPr>
          <p:nvPr/>
        </p:nvSpPr>
        <p:spPr bwMode="auto">
          <a:xfrm>
            <a:off x="381000" y="1743075"/>
            <a:ext cx="2962374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u="sng" dirty="0"/>
              <a:t>LAND USE TYPES</a:t>
            </a:r>
          </a:p>
          <a:p>
            <a:r>
              <a:rPr lang="en-US" sz="1600" dirty="0"/>
              <a:t>21: low-density residential</a:t>
            </a:r>
          </a:p>
          <a:p>
            <a:r>
              <a:rPr lang="en-US" sz="1600" dirty="0"/>
              <a:t>41: deciduous forest</a:t>
            </a:r>
          </a:p>
          <a:p>
            <a:r>
              <a:rPr lang="en-US" sz="1600" dirty="0"/>
              <a:t>81: Pasture / grassland</a:t>
            </a:r>
          </a:p>
          <a:p>
            <a:r>
              <a:rPr lang="en-US" sz="1600" dirty="0"/>
              <a:t>82: Row crops</a:t>
            </a:r>
          </a:p>
          <a:p>
            <a:r>
              <a:rPr lang="en-US" sz="1600" dirty="0"/>
              <a:t>91: Forested wetland</a:t>
            </a:r>
          </a:p>
        </p:txBody>
      </p:sp>
    </p:spTree>
    <p:extLst>
      <p:ext uri="{BB962C8B-B14F-4D97-AF65-F5344CB8AC3E}">
        <p14:creationId xmlns:p14="http://schemas.microsoft.com/office/powerpoint/2010/main" val="510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/>
          <a:lstStyle/>
          <a:p>
            <a:r>
              <a:rPr lang="en-US" sz="3600" dirty="0" err="1" smtClean="0"/>
              <a:t>swb</a:t>
            </a:r>
            <a:r>
              <a:rPr lang="en-US" sz="3600" dirty="0" smtClean="0"/>
              <a:t> estimates for Wisconsin; used</a:t>
            </a:r>
            <a:br>
              <a:rPr lang="en-US" sz="3600" dirty="0" smtClean="0"/>
            </a:br>
            <a:r>
              <a:rPr lang="en-US" sz="3600" dirty="0" smtClean="0"/>
              <a:t>to drive (in part) Wisconsin stream temperature model</a:t>
            </a:r>
            <a:endParaRPr lang="en-US" sz="3600" dirty="0" smtClean="0"/>
          </a:p>
        </p:txBody>
      </p:sp>
      <p:pic>
        <p:nvPicPr>
          <p:cNvPr id="171013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1576041" y="1946020"/>
            <a:ext cx="5839519" cy="44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1584325" y="6491288"/>
            <a:ext cx="4713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Mean annual recharge for the period 1989-2000</a:t>
            </a:r>
          </a:p>
        </p:txBody>
      </p:sp>
    </p:spTree>
    <p:extLst>
      <p:ext uri="{BB962C8B-B14F-4D97-AF65-F5344CB8AC3E}">
        <p14:creationId xmlns:p14="http://schemas.microsoft.com/office/powerpoint/2010/main" val="35174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4064" y1="35759" x2="14064" y2="35759"/>
                        <a14:foregroundMark x1="47199" y1="87942" x2="47199" y2="87942"/>
                        <a14:foregroundMark x1="28605" y1="89397" x2="28605" y2="89397"/>
                        <a14:foregroundMark x1="36472" y1="88565" x2="36472" y2="88565"/>
                        <a14:foregroundMark x1="43027" y1="87942" x2="43027" y2="87942"/>
                        <a14:foregroundMark x1="50060" y1="87734" x2="50060" y2="87734"/>
                        <a14:foregroundMark x1="10727" y1="91684" x2="10727" y2="91684"/>
                        <a14:foregroundMark x1="59356" y1="87526" x2="59356" y2="87526"/>
                        <a14:foregroundMark x1="44100" y1="90021" x2="44100" y2="90021"/>
                        <a14:foregroundMark x1="40763" y1="88981" x2="40763" y2="88981"/>
                        <a14:foregroundMark x1="41001" y1="91684" x2="41001" y2="91684"/>
                        <a14:backgroundMark x1="358" y1="66944" x2="358" y2="66944"/>
                        <a14:backgroundMark x1="238" y1="71726" x2="238" y2="71726"/>
                        <a14:backgroundMark x1="238" y1="68191" x2="238" y2="68191"/>
                        <a14:backgroundMark x1="238" y1="63410" x2="238" y2="63410"/>
                        <a14:backgroundMark x1="15733" y1="99376" x2="15733" y2="99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7" y="1782535"/>
            <a:ext cx="7253025" cy="415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3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3733800" cy="914400"/>
          </a:xfrm>
        </p:spPr>
        <p:txBody>
          <a:bodyPr/>
          <a:lstStyle/>
          <a:p>
            <a:r>
              <a:rPr lang="en-US" sz="3200" dirty="0" err="1" smtClean="0"/>
              <a:t>swb</a:t>
            </a:r>
            <a:r>
              <a:rPr lang="en-US" sz="3200" dirty="0" smtClean="0"/>
              <a:t>: irrigation demand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4005263" cy="314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9" y="1752600"/>
            <a:ext cx="433551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5725"/>
            <a:ext cx="414034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93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negatives? what negatives!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onerous to create gridded climate data</a:t>
            </a:r>
          </a:p>
          <a:p>
            <a:r>
              <a:rPr lang="en-US" dirty="0" smtClean="0"/>
              <a:t>curve number hydrology has a long tradition of being panned in the literature</a:t>
            </a:r>
          </a:p>
          <a:p>
            <a:r>
              <a:rPr lang="en-US" dirty="0" smtClean="0"/>
              <a:t>interception mechanism may be double-counting in certain cases</a:t>
            </a:r>
          </a:p>
          <a:p>
            <a:r>
              <a:rPr lang="en-US" dirty="0" smtClean="0"/>
              <a:t>run times ~ (grid dimensions)**2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72400" cy="914400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any existing tools for estimating potential recharge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931"/>
            <a:ext cx="2448274" cy="317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2117">
            <a:off x="2152759" y="2172416"/>
            <a:ext cx="3886496" cy="199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78">
            <a:off x="195390" y="4816734"/>
            <a:ext cx="3857625" cy="164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67">
            <a:off x="4852377" y="1062113"/>
            <a:ext cx="3250683" cy="342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49" y="4355624"/>
            <a:ext cx="3448050" cy="235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931">
            <a:off x="5886547" y="3178616"/>
            <a:ext cx="2366358" cy="321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549555"/>
              </p:ext>
            </p:extLst>
          </p:nvPr>
        </p:nvGraphicFramePr>
        <p:xfrm>
          <a:off x="304800" y="142554"/>
          <a:ext cx="8551335" cy="6791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2"/>
                <a:gridCol w="895593"/>
                <a:gridCol w="941973"/>
                <a:gridCol w="1102540"/>
                <a:gridCol w="808529"/>
                <a:gridCol w="1102540"/>
                <a:gridCol w="1249545"/>
                <a:gridCol w="1348073"/>
              </a:tblGrid>
              <a:tr h="619446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Basin </a:t>
                      </a:r>
                      <a:r>
                        <a:rPr lang="en-US" sz="1100" dirty="0" err="1" smtClean="0"/>
                        <a:t>Charac-teristics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INFIL 3.0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WetSpa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HELP (v3)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Deep Percolation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Versatile</a:t>
                      </a:r>
                      <a:r>
                        <a:rPr lang="en-US" sz="1100" baseline="0" dirty="0" smtClean="0"/>
                        <a:t> Soil Moisture Budget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SWB</a:t>
                      </a:r>
                      <a:endParaRPr lang="en-US" sz="11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Soil layers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r>
                        <a:rPr lang="en-US" sz="900" baseline="0" dirty="0" smtClean="0"/>
                        <a:t> </a:t>
                      </a:r>
                    </a:p>
                    <a:p>
                      <a:pPr algn="ctr"/>
                      <a:r>
                        <a:rPr lang="en-US" sz="900" baseline="0" dirty="0" smtClean="0"/>
                        <a:t>(6)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Single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Grid</a:t>
                      </a:r>
                      <a:r>
                        <a:rPr lang="en-US" sz="900" b="1" baseline="0" dirty="0" smtClean="0"/>
                        <a:t>-based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Interception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Bucket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Simple bucket</a:t>
                      </a:r>
                    </a:p>
                    <a:p>
                      <a:pPr algn="ctr"/>
                      <a:r>
                        <a:rPr lang="en-US" sz="900" dirty="0" smtClean="0"/>
                        <a:t>(empties daily; doesn’t affect</a:t>
                      </a:r>
                      <a:r>
                        <a:rPr lang="en-US" sz="900" baseline="0" dirty="0" smtClean="0"/>
                        <a:t> ET)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Infiltration / Runoff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Curve  number, modified by observed Q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Modified curve number</a:t>
                      </a:r>
                    </a:p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Curve number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Interflow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Darcy’s Law / kinematic</a:t>
                      </a:r>
                      <a:r>
                        <a:rPr lang="en-US" sz="900" baseline="0" dirty="0" smtClean="0"/>
                        <a:t> approx.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Irrigation demand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User supplies application rates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Calculated</a:t>
                      </a:r>
                      <a:r>
                        <a:rPr lang="en-US" sz="900" baseline="0" dirty="0" smtClean="0"/>
                        <a:t> by FAO-56 methodology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Soil moisture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Modified </a:t>
                      </a:r>
                      <a:r>
                        <a:rPr lang="en-US" sz="900" dirty="0" err="1" smtClean="0"/>
                        <a:t>Thornthwaite</a:t>
                      </a:r>
                      <a:r>
                        <a:rPr lang="en-US" sz="900" dirty="0" smtClean="0"/>
                        <a:t>-Mather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Mass balance w </a:t>
                      </a:r>
                      <a:r>
                        <a:rPr lang="en-US" sz="900" dirty="0" err="1" smtClean="0"/>
                        <a:t>Zahner</a:t>
                      </a:r>
                      <a:r>
                        <a:rPr lang="en-US" sz="900" dirty="0" smtClean="0"/>
                        <a:t> (1967) soil moisture retention </a:t>
                      </a:r>
                      <a:r>
                        <a:rPr lang="en-US" sz="900" dirty="0" err="1" smtClean="0"/>
                        <a:t>fxns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Thornthwaite</a:t>
                      </a:r>
                      <a:r>
                        <a:rPr lang="en-US" sz="900" dirty="0" smtClean="0"/>
                        <a:t>-Mather</a:t>
                      </a:r>
                      <a:r>
                        <a:rPr lang="en-US" sz="900" baseline="0" dirty="0" smtClean="0"/>
                        <a:t> / FAO-56</a:t>
                      </a:r>
                      <a:endParaRPr lang="en-US" sz="900" dirty="0"/>
                    </a:p>
                  </a:txBody>
                  <a:tcPr/>
                </a:tc>
              </a:tr>
              <a:tr h="129446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Snow sublimation, drifting, etc.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</a:tr>
              <a:tr h="197957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Snowfall/Snowmelt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536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/>
                        <a:t>Runoff from frozen ground</a:t>
                      </a:r>
                    </a:p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CFGI and Curve Number modification</a:t>
                      </a:r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Runoff routing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Potential</a:t>
                      </a:r>
                    </a:p>
                    <a:p>
                      <a:r>
                        <a:rPr lang="en-US" sz="900" b="1" dirty="0" smtClean="0"/>
                        <a:t>Evapotranspiration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Priestly-Taylor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Jensen-</a:t>
                      </a:r>
                      <a:r>
                        <a:rPr lang="en-US" sz="900" dirty="0" err="1" smtClean="0"/>
                        <a:t>Haise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Vegetation modulates</a:t>
                      </a:r>
                      <a:r>
                        <a:rPr lang="en-US" sz="900" b="1" baseline="0" dirty="0" smtClean="0"/>
                        <a:t> AET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</a:p>
                    <a:p>
                      <a:pPr algn="ctr"/>
                      <a:r>
                        <a:rPr lang="en-US" sz="900" dirty="0" smtClean="0"/>
                        <a:t>(crop coefficient)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</a:p>
                    <a:p>
                      <a:pPr algn="ctr"/>
                      <a:r>
                        <a:rPr lang="en-US" sz="900" dirty="0" smtClean="0"/>
                        <a:t>(crop coefficient)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lphaLcParenR"/>
                      </a:pPr>
                      <a:r>
                        <a:rPr lang="en-US" sz="900" dirty="0" smtClean="0"/>
                        <a:t>No;</a:t>
                      </a:r>
                    </a:p>
                    <a:p>
                      <a:pPr marL="228600" indent="-228600" algn="ctr">
                        <a:buAutoNum type="alphaLcParenR"/>
                      </a:pPr>
                      <a:r>
                        <a:rPr lang="en-US" sz="900" dirty="0" smtClean="0"/>
                        <a:t>Yes</a:t>
                      </a:r>
                      <a:endParaRPr lang="en-US" sz="900" baseline="0" dirty="0" smtClean="0"/>
                    </a:p>
                    <a:p>
                      <a:pPr marL="0" indent="0" algn="ctr">
                        <a:buNone/>
                      </a:pPr>
                      <a:r>
                        <a:rPr lang="en-US" sz="900" baseline="0" dirty="0" smtClean="0"/>
                        <a:t>(crop coefficients)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5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r="16635" b="28607"/>
          <a:stretch/>
        </p:blipFill>
        <p:spPr>
          <a:xfrm rot="607629">
            <a:off x="4876568" y="804780"/>
            <a:ext cx="3309870" cy="2517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 removals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401">
            <a:off x="346504" y="1116759"/>
            <a:ext cx="3883800" cy="291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749">
            <a:off x="4925795" y="3352800"/>
            <a:ext cx="3883800" cy="2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991086"/>
              </p:ext>
            </p:extLst>
          </p:nvPr>
        </p:nvGraphicFramePr>
        <p:xfrm>
          <a:off x="304800" y="142554"/>
          <a:ext cx="8551335" cy="598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2"/>
                <a:gridCol w="895593"/>
                <a:gridCol w="941973"/>
                <a:gridCol w="1102540"/>
                <a:gridCol w="808529"/>
                <a:gridCol w="1102540"/>
                <a:gridCol w="1249545"/>
                <a:gridCol w="1348073"/>
              </a:tblGrid>
              <a:tr h="759715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Basin </a:t>
                      </a:r>
                      <a:r>
                        <a:rPr lang="en-US" sz="1100" dirty="0" err="1" smtClean="0"/>
                        <a:t>Charac-teristics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INFIL 3.0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WetSpa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HELP (v3)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Deep Percolation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Versatile</a:t>
                      </a:r>
                      <a:r>
                        <a:rPr lang="en-US" sz="1100" baseline="0" dirty="0" smtClean="0"/>
                        <a:t> Soil Moisture Budget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SWB</a:t>
                      </a:r>
                      <a:endParaRPr lang="en-US" sz="1100" dirty="0"/>
                    </a:p>
                  </a:txBody>
                  <a:tcPr/>
                </a:tc>
              </a:tr>
              <a:tr h="16453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Climate</a:t>
                      </a:r>
                      <a:r>
                        <a:rPr lang="en-US" sz="900" b="1" baseline="0" dirty="0" smtClean="0"/>
                        <a:t> data: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i="1" dirty="0" smtClean="0"/>
                        <a:t>Interpolated on-the-fly</a:t>
                      </a:r>
                      <a:r>
                        <a:rPr lang="en-US" sz="900" b="1" i="1" baseline="0" dirty="0" smtClean="0"/>
                        <a:t> (if gridded)?</a:t>
                      </a:r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Yes. Multiple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regresssion</a:t>
                      </a:r>
                      <a:r>
                        <a:rPr lang="en-US" sz="900" baseline="0" dirty="0" smtClean="0"/>
                        <a:t> / IDW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Yes. Variety of ways to interpolate</a:t>
                      </a:r>
                      <a:r>
                        <a:rPr lang="en-US" sz="900" baseline="0" dirty="0" smtClean="0"/>
                        <a:t> climate data.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No. Must be </a:t>
                      </a:r>
                      <a:r>
                        <a:rPr lang="en-US" sz="900" dirty="0" err="1" smtClean="0"/>
                        <a:t>pregridded</a:t>
                      </a:r>
                      <a:r>
                        <a:rPr lang="en-US" sz="900" dirty="0" smtClean="0"/>
                        <a:t>.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err="1" smtClean="0"/>
                        <a:t>Landuse</a:t>
                      </a:r>
                      <a:r>
                        <a:rPr lang="en-US" sz="900" b="1" dirty="0" smtClean="0"/>
                        <a:t> data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Dynamic (annual)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Dynamic</a:t>
                      </a:r>
                      <a:r>
                        <a:rPr lang="en-US" sz="900" baseline="0" dirty="0" smtClean="0"/>
                        <a:t> (annual)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Grid</a:t>
                      </a:r>
                      <a:r>
                        <a:rPr lang="en-US" sz="900" b="1" baseline="0" dirty="0" smtClean="0"/>
                        <a:t>-based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Maximum grid dimension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60,005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 Can likely be recompiled with greater dimensions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Limited by available memory </a:t>
                      </a:r>
                    </a:p>
                    <a:p>
                      <a:pPr algn="ctr"/>
                      <a:r>
                        <a:rPr lang="en-US" sz="900" dirty="0" smtClean="0"/>
                        <a:t>(&gt; 100,000)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GIS Data (GRIDS) as input?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???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129446">
                <a:tc>
                  <a:txBody>
                    <a:bodyPr/>
                    <a:lstStyle/>
                    <a:p>
                      <a:r>
                        <a:rPr lang="en-US" sz="900" b="1" dirty="0" err="1" smtClean="0"/>
                        <a:t>NetCDF</a:t>
                      </a:r>
                      <a:r>
                        <a:rPr lang="en-US" sz="900" b="1" dirty="0" smtClean="0"/>
                        <a:t> files as</a:t>
                      </a:r>
                      <a:r>
                        <a:rPr lang="en-US" sz="900" b="1" baseline="0" dirty="0" smtClean="0"/>
                        <a:t> input?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???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197957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Timescale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Monthly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 / hourly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Other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ArcView 3.3 extension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Several</a:t>
                      </a:r>
                      <a:r>
                        <a:rPr lang="en-US" sz="900" baseline="0" dirty="0" smtClean="0"/>
                        <a:t> routines are tailored to the Pacific </a:t>
                      </a:r>
                      <a:r>
                        <a:rPr lang="en-US" sz="900" baseline="0" dirty="0" err="1" smtClean="0"/>
                        <a:t>NorthWest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lphaLcParenR"/>
                      </a:pP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9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other tools…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any other good tools out there</a:t>
            </a:r>
          </a:p>
          <a:p>
            <a:r>
              <a:rPr lang="en-US" dirty="0" smtClean="0"/>
              <a:t>all of these models (more or less) do the same thing—perform a mass balance on one or more oil layers in order to estimate recharge</a:t>
            </a:r>
          </a:p>
          <a:p>
            <a:r>
              <a:rPr lang="en-US" dirty="0" smtClean="0"/>
              <a:t>preference may be dictated by the need for a specific mechanism</a:t>
            </a:r>
          </a:p>
          <a:p>
            <a:r>
              <a:rPr lang="en-US" dirty="0" smtClean="0"/>
              <a:t>ease of use definitely a concern with some of the models </a:t>
            </a:r>
          </a:p>
          <a:p>
            <a:r>
              <a:rPr lang="en-US" dirty="0" smtClean="0"/>
              <a:t>unlimited budget? apply more than 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2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63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71" y="353272"/>
            <a:ext cx="7772400" cy="9144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needs a better way of obtaining gridded daily climate data!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00" y="1500000"/>
            <a:ext cx="4286400" cy="53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4348"/>
            <a:ext cx="4286400" cy="53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48">
            <a:off x="-127000" y="1364348"/>
            <a:ext cx="4286400" cy="53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80">
            <a:off x="4556552" y="1500000"/>
            <a:ext cx="4286400" cy="53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3" y="1251857"/>
            <a:ext cx="4286400" cy="53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on the web…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4" y="1699260"/>
            <a:ext cx="8579979" cy="477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6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3200" dirty="0" smtClean="0"/>
              <a:t>The future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</p:txBody>
      </p:sp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643040"/>
            <a:ext cx="7162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All programs evolve until they can send email. </a:t>
            </a:r>
            <a:endParaRPr lang="en-US" sz="4400" dirty="0" smtClean="0"/>
          </a:p>
          <a:p>
            <a:endParaRPr lang="en-US" sz="1600" dirty="0" smtClean="0"/>
          </a:p>
          <a:p>
            <a:r>
              <a:rPr lang="en-US" sz="2400" i="1" dirty="0" smtClean="0"/>
              <a:t>               - Richard Letts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846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2000" dirty="0" smtClean="0"/>
              <a:t>Initial SWB-derived recharge</a:t>
            </a:r>
          </a:p>
        </p:txBody>
      </p:sp>
      <p:pic>
        <p:nvPicPr>
          <p:cNvPr id="174083" name="Picture 3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152400" y="609600"/>
            <a:ext cx="5029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pic>
        <p:nvPicPr>
          <p:cNvPr id="174086" name="Picture 6" descr="SWB-Fish-Climate-FIG 1a - color - ASCE Pa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953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3733800" y="6248400"/>
            <a:ext cx="52926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Mean annual recharge for various periods, usually 1970-2000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0" y="1722437"/>
            <a:ext cx="3657600" cy="48736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000" dirty="0" smtClean="0"/>
              <a:t>USGS gage-derived recharge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Gebert</a:t>
            </a:r>
            <a:r>
              <a:rPr lang="en-US" sz="1600" dirty="0" smtClean="0"/>
              <a:t> and others, 2007)</a:t>
            </a:r>
          </a:p>
        </p:txBody>
      </p:sp>
    </p:spTree>
    <p:extLst>
      <p:ext uri="{BB962C8B-B14F-4D97-AF65-F5344CB8AC3E}">
        <p14:creationId xmlns:p14="http://schemas.microsoft.com/office/powerpoint/2010/main" val="3125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87680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7278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57531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5100" y="6029265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3261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1" y="0"/>
            <a:ext cx="8167759" cy="687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82880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casinos(!)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0688"/>
            <a:ext cx="8080709" cy="463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80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Mean Annual Recharge: 1900-2000</a:t>
            </a:r>
          </a:p>
        </p:txBody>
      </p:sp>
      <p:pic>
        <p:nvPicPr>
          <p:cNvPr id="2356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8686800" cy="5346700"/>
          </a:xfrm>
          <a:solidFill>
            <a:schemeClr val="tx1"/>
          </a:solidFill>
          <a:ln/>
        </p:spPr>
      </p:pic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8600" y="5638800"/>
            <a:ext cx="81149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/>
              <a:t>“MEAN RECHARGE”: </a:t>
            </a:r>
            <a:r>
              <a:rPr lang="en-US" sz="1200" dirty="0" err="1"/>
              <a:t>landuse</a:t>
            </a:r>
            <a:r>
              <a:rPr lang="en-US" sz="1200" dirty="0"/>
              <a:t> = 1992 National Land Cover Dataset</a:t>
            </a:r>
          </a:p>
          <a:p>
            <a:r>
              <a:rPr lang="en-US" sz="1200" b="1" dirty="0"/>
              <a:t>“PREDEV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 = composite vegetative land cover from surveyor’s records – ~1835 - ~1870</a:t>
            </a:r>
          </a:p>
          <a:p>
            <a:r>
              <a:rPr lang="en-US" sz="1200" b="1" dirty="0"/>
              <a:t>“URBAN CN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= 1992 NLCD; CN for high-density and low-density urban set to 92 and 86, </a:t>
            </a:r>
          </a:p>
          <a:p>
            <a:r>
              <a:rPr lang="en-US" sz="1200" dirty="0"/>
              <a:t>   regardless of soil type, on theory that urbanized areas have disturbed, compacted soils that little resemble their</a:t>
            </a:r>
          </a:p>
          <a:p>
            <a:r>
              <a:rPr lang="en-US" sz="1200" dirty="0"/>
              <a:t>   underlying soil hydrologic groups. (Lim and others, 2006, “Effects of initial abstraction and urbanization on estimated runoff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using </a:t>
            </a:r>
            <a:r>
              <a:rPr lang="en-US" sz="1200" dirty="0"/>
              <a:t>curve number technology”, </a:t>
            </a:r>
            <a:r>
              <a:rPr lang="en-US" sz="1200" dirty="0" smtClean="0"/>
              <a:t>   </a:t>
            </a:r>
            <a:r>
              <a:rPr lang="en-US" sz="1200" dirty="0"/>
              <a:t>Journal of the American Water Resources Association, June, 2006.)</a:t>
            </a:r>
          </a:p>
        </p:txBody>
      </p:sp>
    </p:spTree>
    <p:extLst>
      <p:ext uri="{BB962C8B-B14F-4D97-AF65-F5344CB8AC3E}">
        <p14:creationId xmlns:p14="http://schemas.microsoft.com/office/powerpoint/2010/main" val="11961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2000" dirty="0"/>
              <a:t>Mean Annual Recharge: 1900-2000</a:t>
            </a:r>
          </a:p>
        </p:txBody>
      </p:sp>
      <p:pic>
        <p:nvPicPr>
          <p:cNvPr id="2058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719138"/>
            <a:ext cx="7848600" cy="2193925"/>
          </a:xfrm>
          <a:solidFill>
            <a:schemeClr val="tx1"/>
          </a:solidFill>
          <a:ln/>
        </p:spPr>
      </p:pic>
      <p:pic>
        <p:nvPicPr>
          <p:cNvPr id="206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/>
          <a:stretch>
            <a:fillRect/>
          </a:stretch>
        </p:blipFill>
        <p:spPr>
          <a:xfrm>
            <a:off x="685800" y="2776538"/>
            <a:ext cx="7848600" cy="4081462"/>
          </a:xfrm>
          <a:solidFill>
            <a:schemeClr val="tx1"/>
          </a:solidFill>
          <a:ln/>
        </p:spPr>
      </p:pic>
    </p:spTree>
    <p:extLst>
      <p:ext uri="{BB962C8B-B14F-4D97-AF65-F5344CB8AC3E}">
        <p14:creationId xmlns:p14="http://schemas.microsoft.com/office/powerpoint/2010/main" val="33117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7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000" dirty="0"/>
              <a:t>Land cover as interpreted from survey records ~ 1820’s through 1850’s</a:t>
            </a:r>
          </a:p>
        </p:txBody>
      </p:sp>
      <p:pic>
        <p:nvPicPr>
          <p:cNvPr id="2064" name="Picture 16" descr="Lake MI GW Model Grid - LAND USE - PRE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6225" y="533400"/>
            <a:ext cx="5667375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66" name="Picture 18" descr="Lake MI GW Model Grid - LAND USE - PREDEVELOP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7" r="38217"/>
          <a:stretch>
            <a:fillRect/>
          </a:stretch>
        </p:blipFill>
        <p:spPr bwMode="auto">
          <a:xfrm>
            <a:off x="5105400" y="4149725"/>
            <a:ext cx="3886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5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772400" cy="326136"/>
          </a:xfrm>
        </p:spPr>
        <p:txBody>
          <a:bodyPr/>
          <a:lstStyle/>
          <a:p>
            <a:r>
              <a:rPr lang="en-US" sz="2000" dirty="0"/>
              <a:t>Land cover – National Land Cover Dataset (1992)</a:t>
            </a:r>
          </a:p>
        </p:txBody>
      </p:sp>
      <p:pic>
        <p:nvPicPr>
          <p:cNvPr id="24582" name="Picture 6" descr="Lake MI GW Model Grid - LAND USE - 1992 NLC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7813" y="533400"/>
            <a:ext cx="5665787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4" name="Picture 8" descr="Lake MI GW Model Grid - LAND USE - 1992 NL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8" r="37691"/>
          <a:stretch>
            <a:fillRect/>
          </a:stretch>
        </p:blipFill>
        <p:spPr bwMode="auto">
          <a:xfrm>
            <a:off x="5151438" y="4178300"/>
            <a:ext cx="38401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9481" y="381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3073" y="381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9481" y="3516868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3073" y="3505200"/>
            <a:ext cx="61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0489" r="4446" b="20160"/>
          <a:stretch/>
        </p:blipFill>
        <p:spPr bwMode="auto">
          <a:xfrm>
            <a:off x="577158" y="838200"/>
            <a:ext cx="3766242" cy="245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19613" r="4446" b="19941"/>
          <a:stretch/>
        </p:blipFill>
        <p:spPr bwMode="auto">
          <a:xfrm>
            <a:off x="4951377" y="792933"/>
            <a:ext cx="3775296" cy="249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3" r="4665" b="20160"/>
          <a:stretch/>
        </p:blipFill>
        <p:spPr bwMode="auto">
          <a:xfrm>
            <a:off x="581685" y="3980911"/>
            <a:ext cx="3757188" cy="2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2" r="4665" b="19941"/>
          <a:stretch/>
        </p:blipFill>
        <p:spPr bwMode="auto">
          <a:xfrm>
            <a:off x="4960431" y="3971858"/>
            <a:ext cx="3757188" cy="249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47700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Irrigated corn and soybeans shown in 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12064"/>
            <a:ext cx="8534400" cy="914400"/>
          </a:xfrm>
        </p:spPr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needs better tools for </a:t>
            </a:r>
            <a:r>
              <a:rPr lang="en-US" sz="2800" dirty="0" err="1" smtClean="0"/>
              <a:t>munging</a:t>
            </a:r>
            <a:r>
              <a:rPr lang="en-US" sz="2800" dirty="0" smtClean="0"/>
              <a:t> output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28" y="1373332"/>
            <a:ext cx="6234545" cy="525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4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for 8/8/2007 SWB run #2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/>
              <a:t>Alternative INITIAL ABSTRACTION method used (Hawkins, 2002); Ia = 0.05S</a:t>
            </a:r>
          </a:p>
          <a:p>
            <a:r>
              <a:rPr lang="en-US" sz="2000"/>
              <a:t>Continuous Frozen Ground Index (CFGI) = 83</a:t>
            </a:r>
          </a:p>
          <a:p>
            <a:r>
              <a:rPr lang="en-US" sz="2000"/>
              <a:t>Hargreaves (1985) PET</a:t>
            </a:r>
          </a:p>
          <a:p>
            <a:r>
              <a:rPr lang="en-US" sz="2000"/>
              <a:t>Curve numbers dynamically linked to antecedant moisture condition (i.e. as originally coded)</a:t>
            </a:r>
          </a:p>
          <a:p>
            <a:r>
              <a:rPr lang="en-US" sz="2000"/>
              <a:t>Flattened curve numbers for urban areas (i.e. single curve number for all soil types; reflective of compacted nature of urban soils)</a:t>
            </a:r>
          </a:p>
          <a:p>
            <a:r>
              <a:rPr lang="en-US" sz="2000"/>
              <a:t>Land use grid eliminates all open water cells save for Lake Michigan AND Lake Winnebago</a:t>
            </a:r>
          </a:p>
          <a:p>
            <a:r>
              <a:rPr lang="en-US" sz="2000"/>
              <a:t>Overland flow routing in SWB was disabled for all pilot project simulations</a:t>
            </a:r>
          </a:p>
          <a:p>
            <a:r>
              <a:rPr lang="en-US" sz="2000"/>
              <a:t>Simulation period covered January 1, 1989 through December 31, 2000</a:t>
            </a:r>
          </a:p>
          <a:p>
            <a:r>
              <a:rPr lang="en-US" sz="2000"/>
              <a:t>Model domain consisted of 316 cells by 410 cells, 5000 ft in length on each side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47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50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 summary for 8 August 2007 – Run #2</a:t>
            </a:r>
          </a:p>
        </p:txBody>
      </p:sp>
      <p:pic>
        <p:nvPicPr>
          <p:cNvPr id="543755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2492375"/>
            <a:ext cx="8153400" cy="4271963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43753" name="Picture 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914400"/>
            <a:ext cx="4267200" cy="1874838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433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9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Regression summary for 8 August 2007 – Run #2</a:t>
            </a:r>
          </a:p>
        </p:txBody>
      </p:sp>
      <p:pic>
        <p:nvPicPr>
          <p:cNvPr id="517138" name="Picture 1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1200"/>
            <a:ext cx="4473575" cy="472440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17141" name="Picture 2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838200"/>
            <a:ext cx="4267200" cy="3360738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7143" name="Text Box 23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9456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383" r="3610" b="4205"/>
          <a:stretch/>
        </p:blipFill>
        <p:spPr>
          <a:xfrm>
            <a:off x="316605" y="60738"/>
            <a:ext cx="8534400" cy="6771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5410200" cy="630936"/>
          </a:xfrm>
        </p:spPr>
        <p:txBody>
          <a:bodyPr/>
          <a:lstStyle/>
          <a:p>
            <a:r>
              <a:rPr lang="en-US" dirty="0" smtClean="0"/>
              <a:t>shear stress studies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25370"/>
          <a:stretch/>
        </p:blipFill>
        <p:spPr>
          <a:xfrm rot="21103127">
            <a:off x="961682" y="3009595"/>
            <a:ext cx="2462791" cy="33838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100">
            <a:off x="5375175" y="574575"/>
            <a:ext cx="3186545" cy="31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7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22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Summary of estimated recharge by land use: 8 AUG 2007 – Run #2</a:t>
            </a:r>
          </a:p>
        </p:txBody>
      </p:sp>
      <p:pic>
        <p:nvPicPr>
          <p:cNvPr id="521225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617663"/>
            <a:ext cx="8763000" cy="4132262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21227" name="Text Box 11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7608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58200" cy="868362"/>
          </a:xfrm>
        </p:spPr>
        <p:txBody>
          <a:bodyPr/>
          <a:lstStyle/>
          <a:p>
            <a:pPr algn="ctr"/>
            <a:r>
              <a:rPr lang="en-US" sz="2400" dirty="0"/>
              <a:t>Summary of mean estimated </a:t>
            </a:r>
            <a:r>
              <a:rPr lang="en-US" sz="2400" dirty="0" smtClean="0"/>
              <a:t>POTENTIAL RECHARGE by </a:t>
            </a:r>
            <a:r>
              <a:rPr lang="en-US" sz="2400" dirty="0"/>
              <a:t>land use and soil type</a:t>
            </a:r>
          </a:p>
        </p:txBody>
      </p:sp>
      <p:pic>
        <p:nvPicPr>
          <p:cNvPr id="52429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06538"/>
            <a:ext cx="8839200" cy="440690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24298" name="Text Box 10"/>
          <p:cNvSpPr txBox="1">
            <a:spLocks noChangeArrowheads="1"/>
          </p:cNvSpPr>
          <p:nvPr/>
        </p:nvSpPr>
        <p:spPr bwMode="auto">
          <a:xfrm>
            <a:off x="5562600" y="1143000"/>
            <a:ext cx="1312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/>
              <a:t>SOIL TYPE</a:t>
            </a:r>
          </a:p>
        </p:txBody>
      </p:sp>
      <p:sp>
        <p:nvSpPr>
          <p:cNvPr id="524299" name="Text Box 11"/>
          <p:cNvSpPr txBox="1">
            <a:spLocks noChangeArrowheads="1"/>
          </p:cNvSpPr>
          <p:nvPr/>
        </p:nvSpPr>
        <p:spPr bwMode="auto">
          <a:xfrm>
            <a:off x="4343400" y="6181524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 dirty="0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23551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58200" cy="563562"/>
          </a:xfrm>
        </p:spPr>
        <p:txBody>
          <a:bodyPr/>
          <a:lstStyle/>
          <a:p>
            <a:r>
              <a:rPr lang="en-US" sz="2400"/>
              <a:t>Summary of AWC times rooting depth by land use and soil type</a:t>
            </a:r>
          </a:p>
        </p:txBody>
      </p:sp>
      <p:sp>
        <p:nvSpPr>
          <p:cNvPr id="560135" name="Text Box 7"/>
          <p:cNvSpPr txBox="1">
            <a:spLocks noChangeArrowheads="1"/>
          </p:cNvSpPr>
          <p:nvPr/>
        </p:nvSpPr>
        <p:spPr bwMode="auto">
          <a:xfrm>
            <a:off x="304800" y="4441825"/>
            <a:ext cx="5360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AWC: Available Water Capacity (inches of water per foot of soil depth)</a:t>
            </a:r>
          </a:p>
          <a:p>
            <a:r>
              <a:rPr lang="en-US" sz="1600" i="1"/>
              <a:t>All things being equal, recharge is roughly </a:t>
            </a:r>
            <a:r>
              <a:rPr lang="el-GR" sz="1600"/>
              <a:t>α</a:t>
            </a:r>
            <a:r>
              <a:rPr lang="en-US" sz="1600" i="1"/>
              <a:t> 1 / (AWC times rooting depth)</a:t>
            </a:r>
          </a:p>
        </p:txBody>
      </p:sp>
      <p:pic>
        <p:nvPicPr>
          <p:cNvPr id="560137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838200"/>
            <a:ext cx="8839200" cy="34448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60139" name="Text Box 11"/>
          <p:cNvSpPr txBox="1">
            <a:spLocks noChangeArrowheads="1"/>
          </p:cNvSpPr>
          <p:nvPr/>
        </p:nvSpPr>
        <p:spPr bwMode="auto">
          <a:xfrm>
            <a:off x="533400" y="5029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0140" name="Text Box 12"/>
          <p:cNvSpPr txBox="1">
            <a:spLocks noChangeArrowheads="1"/>
          </p:cNvSpPr>
          <p:nvPr/>
        </p:nvSpPr>
        <p:spPr bwMode="auto">
          <a:xfrm>
            <a:off x="381000" y="5251450"/>
            <a:ext cx="3884613" cy="11969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u="sng"/>
              <a:t>AWC values applied to Fullerton soil types:</a:t>
            </a:r>
          </a:p>
          <a:p>
            <a:pPr lvl="1"/>
            <a:r>
              <a:rPr lang="en-US" sz="1200"/>
              <a:t>1) CLAY TILL: 3.4 inches</a:t>
            </a:r>
          </a:p>
          <a:p>
            <a:pPr lvl="1"/>
            <a:r>
              <a:rPr lang="en-US" sz="1200"/>
              <a:t>2) LOAMY TILL: 2.2 inches</a:t>
            </a:r>
          </a:p>
          <a:p>
            <a:pPr lvl="1"/>
            <a:r>
              <a:rPr lang="en-US" sz="1200"/>
              <a:t>3) FINE STRATIFIED: 3.0 inches</a:t>
            </a:r>
          </a:p>
          <a:p>
            <a:pPr lvl="1"/>
            <a:r>
              <a:rPr lang="en-US" sz="1200"/>
              <a:t>4) MEDIUM and COARSE STRATIFIED: 1.4 inches</a:t>
            </a:r>
          </a:p>
          <a:p>
            <a:pPr lvl="1"/>
            <a:r>
              <a:rPr lang="en-US" sz="1200"/>
              <a:t>5) ORGANIC: 2.0 inches</a:t>
            </a:r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23893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4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Curve numbers used for 8/8/2007 Run #2</a:t>
            </a:r>
          </a:p>
        </p:txBody>
      </p:sp>
      <p:pic>
        <p:nvPicPr>
          <p:cNvPr id="529424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860550"/>
            <a:ext cx="8839200" cy="33940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17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Root zone depths (ft) by AWC used for 8/8/2007 Run #2</a:t>
            </a:r>
          </a:p>
        </p:txBody>
      </p:sp>
      <p:sp>
        <p:nvSpPr>
          <p:cNvPr id="532498" name="Text Box 18"/>
          <p:cNvSpPr txBox="1">
            <a:spLocks noChangeArrowheads="1"/>
          </p:cNvSpPr>
          <p:nvPr/>
        </p:nvSpPr>
        <p:spPr bwMode="auto">
          <a:xfrm>
            <a:off x="5791200" y="1066800"/>
            <a:ext cx="2317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u="sng"/>
              <a:t>SOIL AVAILABLE </a:t>
            </a:r>
          </a:p>
          <a:p>
            <a:pPr algn="ctr"/>
            <a:r>
              <a:rPr lang="en-US" u="sng"/>
              <a:t>WATER CONTENT</a:t>
            </a:r>
          </a:p>
          <a:p>
            <a:pPr algn="ctr"/>
            <a:r>
              <a:rPr lang="en-US" u="sng"/>
              <a:t>(INCHES PER FOOT)</a:t>
            </a:r>
          </a:p>
        </p:txBody>
      </p:sp>
      <p:pic>
        <p:nvPicPr>
          <p:cNvPr id="564513" name="Picture 13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024063"/>
            <a:ext cx="8763000" cy="32670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8062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61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638800" y="274638"/>
            <a:ext cx="3048000" cy="563562"/>
          </a:xfrm>
        </p:spPr>
        <p:txBody>
          <a:bodyPr/>
          <a:lstStyle/>
          <a:p>
            <a:r>
              <a:rPr lang="en-US" sz="2400"/>
              <a:t>Soils layer used for 8 August SWB Run #2</a:t>
            </a:r>
          </a:p>
        </p:txBody>
      </p:sp>
      <p:pic>
        <p:nvPicPr>
          <p:cNvPr id="535557" name="Picture 5" descr="LakeMI_SOILS_FULLERTON-8AU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4992688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5560" name="Picture 8" descr="LakeMI_SOILS_FULLERTON-8AUG_lege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2919413"/>
            <a:ext cx="1981200" cy="15795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447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257800" y="274638"/>
            <a:ext cx="3733800" cy="868362"/>
          </a:xfrm>
        </p:spPr>
        <p:txBody>
          <a:bodyPr/>
          <a:lstStyle/>
          <a:p>
            <a:r>
              <a:rPr lang="en-US" sz="2400"/>
              <a:t>Land use classification layer used in 8 August 2007 Run #2</a:t>
            </a:r>
          </a:p>
        </p:txBody>
      </p:sp>
      <p:pic>
        <p:nvPicPr>
          <p:cNvPr id="566276" name="Picture 4" descr="LakeMI_LU_w_open_wat_as_woody_wetla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" y="152400"/>
            <a:ext cx="4992688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6277" name="Picture 5" descr="LakeMI_LU_w_open_wat_as_woody_wetland_lege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95600"/>
            <a:ext cx="2058988" cy="3429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2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7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257800" y="274638"/>
            <a:ext cx="3657600" cy="563562"/>
          </a:xfrm>
        </p:spPr>
        <p:txBody>
          <a:bodyPr/>
          <a:lstStyle/>
          <a:p>
            <a:r>
              <a:rPr lang="en-US" sz="2400"/>
              <a:t>Available Water Capacity layer used for 8 August SWB Run #2</a:t>
            </a:r>
          </a:p>
        </p:txBody>
      </p:sp>
      <p:pic>
        <p:nvPicPr>
          <p:cNvPr id="539661" name="Picture 13" descr="LakeMI_SOILS_FULLERTON_AWC-8AUGv2_leg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76400"/>
            <a:ext cx="249713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9662" name="Picture 14" descr="LakeMI_SOILS_FULLERTON_AWC-8AUG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825"/>
            <a:ext cx="505142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33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41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410200" y="427038"/>
            <a:ext cx="3352800" cy="563562"/>
          </a:xfrm>
        </p:spPr>
        <p:txBody>
          <a:bodyPr/>
          <a:lstStyle/>
          <a:p>
            <a:r>
              <a:rPr lang="en-US" sz="2400"/>
              <a:t>Root depth times AWC for 8 August SWB Run #2</a:t>
            </a:r>
          </a:p>
        </p:txBody>
      </p:sp>
      <p:pic>
        <p:nvPicPr>
          <p:cNvPr id="556047" name="Picture 15" descr="LakeMI_SOILS_FULLERTON_AWC_times_RT_DPTH_8AUGv2_leg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38400"/>
            <a:ext cx="28479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6048" name="Picture 16" descr="LakeMI_SOILS_FULLERTON_AWC_times_RT_DPTH_8AUG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92688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0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7" name="Rectangle 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Precipitation and temperature inputs to the SWB code</a:t>
            </a:r>
          </a:p>
        </p:txBody>
      </p:sp>
      <p:sp>
        <p:nvSpPr>
          <p:cNvPr id="57856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0" y="990600"/>
            <a:ext cx="4419600" cy="5135563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Data from 250 NOAA cooperative climate stations pulled for the period 1989-2000</a:t>
            </a:r>
          </a:p>
          <a:p>
            <a:r>
              <a:rPr lang="en-US"/>
              <a:t>Interpolations made for each day of the simulation period</a:t>
            </a:r>
          </a:p>
          <a:p>
            <a:r>
              <a:rPr lang="en-US"/>
              <a:t>Thin plate spline interpolations performed on daily minimum and maximum air temperature and precipitation data</a:t>
            </a:r>
          </a:p>
          <a:p>
            <a:r>
              <a:rPr lang="en-US"/>
              <a:t>Each daily interpolation saved as an ASCII Arc GRID file for use as input to the soil water balance code (&gt; 3650 files)</a:t>
            </a:r>
          </a:p>
        </p:txBody>
      </p:sp>
      <p:pic>
        <p:nvPicPr>
          <p:cNvPr id="578564" name="Picture 4" descr="precip_1989_06_0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/>
          <a:stretch>
            <a:fillRect/>
          </a:stretch>
        </p:blipFill>
        <p:spPr>
          <a:xfrm>
            <a:off x="152400" y="914400"/>
            <a:ext cx="4343400" cy="5715000"/>
          </a:xfrm>
          <a:noFill/>
          <a:ln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hydrodynamic modeling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884340" cy="560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3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45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381000"/>
          </a:xfrm>
        </p:spPr>
        <p:txBody>
          <a:bodyPr/>
          <a:lstStyle/>
          <a:p>
            <a:r>
              <a:rPr lang="en-US" sz="2000"/>
              <a:t>Example Soil Moisture Balance Inputs and Outputs - 1994</a:t>
            </a:r>
          </a:p>
        </p:txBody>
      </p:sp>
      <p:pic>
        <p:nvPicPr>
          <p:cNvPr id="568333" name="Picture 13" descr="GROSS_PRECIP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 t="5627" r="9030" b="9485"/>
          <a:stretch>
            <a:fillRect/>
          </a:stretch>
        </p:blipFill>
        <p:spPr>
          <a:xfrm>
            <a:off x="76200" y="423863"/>
            <a:ext cx="4419600" cy="316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36" name="Picture 16" descr="ACT_ET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6366" r="8719" b="9161"/>
          <a:stretch>
            <a:fillRect/>
          </a:stretch>
        </p:blipFill>
        <p:spPr>
          <a:xfrm>
            <a:off x="4648200" y="469900"/>
            <a:ext cx="4495800" cy="3184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39" name="Picture 19" descr="RECHARGE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" t="6427" r="9064" b="8731"/>
          <a:stretch>
            <a:fillRect/>
          </a:stretch>
        </p:blipFill>
        <p:spPr>
          <a:xfrm>
            <a:off x="0" y="3625850"/>
            <a:ext cx="4495800" cy="3155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42" name="Picture 22" descr="RUNOFF_OUTSIDE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3856" r="7281" b="8731"/>
          <a:stretch>
            <a:fillRect/>
          </a:stretch>
        </p:blipFill>
        <p:spPr>
          <a:xfrm>
            <a:off x="4648200" y="3529013"/>
            <a:ext cx="4495800" cy="3252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377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5" name="Rectangle 11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Final recharge grid: average of 1991-2000 annual estimates</a:t>
            </a:r>
          </a:p>
        </p:txBody>
      </p:sp>
      <p:pic>
        <p:nvPicPr>
          <p:cNvPr id="574468" name="Picture 4" descr="Recharge_8AUG07_v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990600"/>
            <a:ext cx="3971925" cy="5211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4471" name="Picture 7" descr="Recharge_8AUG07_v2_filter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990600"/>
            <a:ext cx="3887788" cy="510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4478" name="Picture 14" descr="Recharge_8AUG07_v2_legen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10000"/>
            <a:ext cx="1428750" cy="2568575"/>
          </a:xfr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4480" name="Text Box 16"/>
          <p:cNvSpPr txBox="1">
            <a:spLocks noChangeArrowheads="1"/>
          </p:cNvSpPr>
          <p:nvPr/>
        </p:nvSpPr>
        <p:spPr bwMode="auto">
          <a:xfrm>
            <a:off x="5943600" y="6186488"/>
            <a:ext cx="249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Multidirectional Lee Filter</a:t>
            </a:r>
          </a:p>
        </p:txBody>
      </p:sp>
      <p:sp>
        <p:nvSpPr>
          <p:cNvPr id="574481" name="Text Box 17"/>
          <p:cNvSpPr txBox="1">
            <a:spLocks noChangeArrowheads="1"/>
          </p:cNvSpPr>
          <p:nvPr/>
        </p:nvSpPr>
        <p:spPr bwMode="auto">
          <a:xfrm>
            <a:off x="1503363" y="6186488"/>
            <a:ext cx="1087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Unfiltered</a:t>
            </a:r>
          </a:p>
        </p:txBody>
      </p:sp>
      <p:sp>
        <p:nvSpPr>
          <p:cNvPr id="574482" name="Text Box 18"/>
          <p:cNvSpPr txBox="1">
            <a:spLocks noChangeArrowheads="1"/>
          </p:cNvSpPr>
          <p:nvPr/>
        </p:nvSpPr>
        <p:spPr bwMode="auto">
          <a:xfrm>
            <a:off x="2971800" y="6491288"/>
            <a:ext cx="424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492519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81636" name="Rectangle 4"/>
          <p:cNvSpPr>
            <a:spLocks noChangeArrowheads="1"/>
          </p:cNvSpPr>
          <p:nvPr/>
        </p:nvSpPr>
        <p:spPr bwMode="auto">
          <a:xfrm>
            <a:off x="609600" y="3962400"/>
            <a:ext cx="7542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/>
              <a:t>J. S. Lee. Digital image enhancement and noise filtering by use of local statistics. </a:t>
            </a:r>
          </a:p>
          <a:p>
            <a:pPr eaLnBrk="1" hangingPunct="1"/>
            <a:r>
              <a:rPr lang="en-US" i="1"/>
              <a:t>IEEE Transactions on Pattern Analysis and Machine Intelligence</a:t>
            </a:r>
            <a:r>
              <a:rPr lang="en-US"/>
              <a:t>, PAMI-2:165-168, 1980. </a:t>
            </a:r>
          </a:p>
        </p:txBody>
      </p:sp>
    </p:spTree>
    <p:extLst>
      <p:ext uri="{BB962C8B-B14F-4D97-AF65-F5344CB8AC3E}">
        <p14:creationId xmlns:p14="http://schemas.microsoft.com/office/powerpoint/2010/main" val="345669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soil-water-balance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233" y="1398687"/>
            <a:ext cx="8909535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_d:\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SMWData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Source_Code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\SWB_TEST_CASES\Coshocton\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&gt;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Soil Water Balance Code version 1.1 -- compiled on: Aug  5 2012 11:48:06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Compiled with: GNU 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gfortran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version 4.6.2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 smtClean="0">
                <a:solidFill>
                  <a:srgbClr val="00FF00"/>
                </a:solidFill>
                <a:latin typeface="Lucida Console" pitchFamily="49" charset="0"/>
              </a:rPr>
              <a:t>Compilation 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options: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----------------------------------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STREAM_INTERACTIONS          no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GRAPHICS_SUPPORT         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NETCDF_SUPPORT           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STRICT_DATE_CHECKING         no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THORNTHWAITE_MATHER_TABLE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DEBUG_PRINT                  no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Usage: 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[control file name]</a:t>
            </a:r>
          </a:p>
        </p:txBody>
      </p:sp>
    </p:spTree>
    <p:extLst>
      <p:ext uri="{BB962C8B-B14F-4D97-AF65-F5344CB8AC3E}">
        <p14:creationId xmlns:p14="http://schemas.microsoft.com/office/powerpoint/2010/main" val="165195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1:</a:t>
            </a:r>
            <a:br>
              <a:rPr lang="en-US" sz="6600" dirty="0" smtClean="0"/>
            </a:br>
            <a:r>
              <a:rPr lang="en-US" sz="3600" i="1" dirty="0" smtClean="0"/>
              <a:t>introduction and capabilities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 fontScale="85000" lnSpcReduction="20000"/>
          </a:bodyPr>
          <a:lstStyle/>
          <a:p>
            <a:endParaRPr lang="en-US" sz="3200" dirty="0" smtClean="0"/>
          </a:p>
          <a:p>
            <a:r>
              <a:rPr lang="en-US" sz="3200" dirty="0" smtClean="0"/>
              <a:t>what is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what kinds of problems has </a:t>
            </a:r>
            <a:r>
              <a:rPr lang="en-US" sz="3200" dirty="0" err="1" smtClean="0"/>
              <a:t>swb</a:t>
            </a:r>
            <a:r>
              <a:rPr lang="en-US" sz="3200" dirty="0" smtClean="0"/>
              <a:t> been used for?</a:t>
            </a:r>
          </a:p>
          <a:p>
            <a:r>
              <a:rPr lang="en-US" sz="3200" dirty="0" smtClean="0"/>
              <a:t>what are the positives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what are the negatives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how does it compare to other similar tools?</a:t>
            </a:r>
          </a:p>
        </p:txBody>
      </p:sp>
    </p:spTree>
    <p:extLst>
      <p:ext uri="{BB962C8B-B14F-4D97-AF65-F5344CB8AC3E}">
        <p14:creationId xmlns:p14="http://schemas.microsoft.com/office/powerpoint/2010/main" val="5449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2:</a:t>
            </a:r>
            <a:br>
              <a:rPr lang="en-US" sz="6600" dirty="0" smtClean="0"/>
            </a:br>
            <a:r>
              <a:rPr lang="en-US" sz="3600" i="1" dirty="0" smtClean="0"/>
              <a:t>under the hood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Thornthwaite</a:t>
            </a:r>
            <a:r>
              <a:rPr lang="en-US" sz="3200" dirty="0" smtClean="0"/>
              <a:t>-Mather methodology</a:t>
            </a:r>
          </a:p>
          <a:p>
            <a:r>
              <a:rPr lang="en-US" sz="3200" dirty="0" smtClean="0"/>
              <a:t>mechanisms used to simulate components of the water balance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4137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4097</TotalTime>
  <Words>1656</Words>
  <Application>Microsoft Office PowerPoint</Application>
  <PresentationFormat>On-screen Show (4:3)</PresentationFormat>
  <Paragraphs>339</Paragraphs>
  <Slides>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Metro</vt:lpstr>
      <vt:lpstr>August 6, 2012  Steve Westenbroek Wisconsin Water Science Center</vt:lpstr>
      <vt:lpstr>contaminated sediments</vt:lpstr>
      <vt:lpstr>dam removals</vt:lpstr>
      <vt:lpstr>building casinos(!)</vt:lpstr>
      <vt:lpstr>shear stress studies</vt:lpstr>
      <vt:lpstr>hydrodynamic modeling</vt:lpstr>
      <vt:lpstr>soil-water-balance model</vt:lpstr>
      <vt:lpstr>part 1: introduction and capabilities</vt:lpstr>
      <vt:lpstr>part 2: under the hood</vt:lpstr>
      <vt:lpstr>part 3: simple application example</vt:lpstr>
      <vt:lpstr>part 4: tools, tips, and tricks for more advanced applications</vt:lpstr>
      <vt:lpstr>part 4.5: future of swb</vt:lpstr>
      <vt:lpstr>what is swb?</vt:lpstr>
      <vt:lpstr>Performs water balance for each grid cell</vt:lpstr>
      <vt:lpstr>swb is easy to begin using</vt:lpstr>
      <vt:lpstr>swb designed from the start for groundwater problems</vt:lpstr>
      <vt:lpstr>swb designed to work with PEST</vt:lpstr>
      <vt:lpstr>swb was designed to be easily modified!</vt:lpstr>
      <vt:lpstr>Current version: ported to Fortran 95/2003</vt:lpstr>
      <vt:lpstr>Mean Annual Recharge: 1901-2000</vt:lpstr>
      <vt:lpstr>Ratio: SWB to Qb (Q90 regression)</vt:lpstr>
      <vt:lpstr>Percentiles summary for 8 August 2007 – Run #2</vt:lpstr>
      <vt:lpstr>swb was able to do a reasonable job matching Q90-based recharge estimates</vt:lpstr>
      <vt:lpstr>swb estimates for Wisconsin; used to drive (in part) Wisconsin stream temperature model</vt:lpstr>
      <vt:lpstr>Je-ju Island, South Korea</vt:lpstr>
      <vt:lpstr>swb: irrigation demand</vt:lpstr>
      <vt:lpstr>negatives? what negatives! </vt:lpstr>
      <vt:lpstr>many existing tools for estimating potential recharge</vt:lpstr>
      <vt:lpstr>PowerPoint Presentation</vt:lpstr>
      <vt:lpstr>PowerPoint Presentation</vt:lpstr>
      <vt:lpstr>comparison with other tools… </vt:lpstr>
      <vt:lpstr>PowerPoint Presentation</vt:lpstr>
      <vt:lpstr>swb needs a better way of obtaining gridded daily climate data!</vt:lpstr>
      <vt:lpstr>swb on the web…</vt:lpstr>
      <vt:lpstr>The future of swb?</vt:lpstr>
      <vt:lpstr>Initial SWB-derived recharge</vt:lpstr>
      <vt:lpstr>PowerPoint Presentation</vt:lpstr>
      <vt:lpstr>PowerPoint Presentation</vt:lpstr>
      <vt:lpstr>PowerPoint Presentation</vt:lpstr>
      <vt:lpstr>Mean Annual Recharge: 1900-2000</vt:lpstr>
      <vt:lpstr>Mean Annual Recharge: 1900-2000</vt:lpstr>
      <vt:lpstr>Je-ju Island, South Korea</vt:lpstr>
      <vt:lpstr>Land cover as interpreted from survey records ~ 1820’s through 1850’s</vt:lpstr>
      <vt:lpstr>Land cover – National Land Cover Dataset (1992)</vt:lpstr>
      <vt:lpstr>PowerPoint Presentation</vt:lpstr>
      <vt:lpstr>swb needs better tools for munging output</vt:lpstr>
      <vt:lpstr>Summary for 8/8/2007 SWB run #2</vt:lpstr>
      <vt:lpstr>Percentiles summary for 8 August 2007 – Run #2</vt:lpstr>
      <vt:lpstr>Regression summary for 8 August 2007 – Run #2</vt:lpstr>
      <vt:lpstr>Summary of estimated recharge by land use: 8 AUG 2007 – Run #2</vt:lpstr>
      <vt:lpstr>Summary of mean estimated POTENTIAL RECHARGE by land use and soil type</vt:lpstr>
      <vt:lpstr>Summary of AWC times rooting depth by land use and soil type</vt:lpstr>
      <vt:lpstr>Curve numbers used for 8/8/2007 Run #2</vt:lpstr>
      <vt:lpstr>Root zone depths (ft) by AWC used for 8/8/2007 Run #2</vt:lpstr>
      <vt:lpstr>Soils layer used for 8 August SWB Run #2</vt:lpstr>
      <vt:lpstr>Land use classification layer used in 8 August 2007 Run #2</vt:lpstr>
      <vt:lpstr>Available Water Capacity layer used for 8 August SWB Run #2</vt:lpstr>
      <vt:lpstr>Root depth times AWC for 8 August SWB Run #2</vt:lpstr>
      <vt:lpstr>Precipitation and temperature inputs to the SWB code</vt:lpstr>
      <vt:lpstr>Example Soil Moisture Balance Inputs and Outputs - 1994</vt:lpstr>
      <vt:lpstr>Final recharge grid: average of 1991-2000 annual estimates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SWB Brownbag - July 18, 2011 Steve Westenbroek -</dc:title>
  <dc:creator>Westenbroek, Stephen M.</dc:creator>
  <cp:keywords>SWB</cp:keywords>
  <cp:lastModifiedBy>Steve Westenbroek</cp:lastModifiedBy>
  <cp:revision>184</cp:revision>
  <dcterms:created xsi:type="dcterms:W3CDTF">2011-07-13T21:53:24Z</dcterms:created>
  <dcterms:modified xsi:type="dcterms:W3CDTF">2012-08-06T18:28:53Z</dcterms:modified>
</cp:coreProperties>
</file>